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/>
    <p:restoredTop sz="94666"/>
  </p:normalViewPr>
  <p:slideViewPr>
    <p:cSldViewPr snapToGrid="0" snapToObjects="1">
      <p:cViewPr varScale="1">
        <p:scale>
          <a:sx n="70" d="100"/>
          <a:sy n="70" d="100"/>
        </p:scale>
        <p:origin x="13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4CCC481-926D-2E40-80C6-096CFF44D6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988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708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285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06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3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054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982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60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9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26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76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3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F1E23BD-E5B7-2941-AD2E-862F5772D97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906000" cy="698831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6491A-63CD-C840-8FF5-DA1755325CF7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1A1B4-367E-534C-9B8D-948E4EEDC0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04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TU no text.png">
            <a:extLst>
              <a:ext uri="{FF2B5EF4-FFF2-40B4-BE49-F238E27FC236}">
                <a16:creationId xmlns:a16="http://schemas.microsoft.com/office/drawing/2014/main" id="{11DDAB8C-1486-364F-95E1-E526798DCC5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55" y="4070915"/>
            <a:ext cx="496824" cy="7223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C40CC4-52FC-304B-AD44-E74EEE64A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167" y="5659047"/>
            <a:ext cx="1539940" cy="11989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709D40-58AD-E747-AA51-3463CC947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637" y="2527953"/>
            <a:ext cx="1366621" cy="2596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BA1750-6CC7-C64E-8144-5B6907725C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67" y="3949498"/>
            <a:ext cx="743839" cy="9347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D52D25-734D-5B49-830D-A19FC449025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6" t="24804" r="25912" b="27212"/>
          <a:stretch/>
        </p:blipFill>
        <p:spPr>
          <a:xfrm>
            <a:off x="8225032" y="3188707"/>
            <a:ext cx="815625" cy="7223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5C61B5-E014-524F-B4AC-04707E8C7F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3929" y="5957163"/>
            <a:ext cx="2279720" cy="4461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5EAA95D-9471-6544-B417-8FC01AFBD388}"/>
              </a:ext>
            </a:extLst>
          </p:cNvPr>
          <p:cNvSpPr txBox="1"/>
          <p:nvPr/>
        </p:nvSpPr>
        <p:spPr>
          <a:xfrm>
            <a:off x="7940859" y="6326737"/>
            <a:ext cx="1722790" cy="461665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Myriad Pro" panose="020B0503030403020204" pitchFamily="34" charset="0"/>
              </a:rPr>
              <a:t>Funded</a:t>
            </a:r>
            <a:r>
              <a:rPr lang="en-US" sz="800" baseline="0" dirty="0">
                <a:solidFill>
                  <a:schemeClr val="bg1">
                    <a:lumMod val="65000"/>
                  </a:schemeClr>
                </a:solidFill>
                <a:latin typeface="Myriad Pro" panose="020B0503030403020204" pitchFamily="34" charset="0"/>
              </a:rPr>
              <a:t> by the participating </a:t>
            </a:r>
            <a:br>
              <a:rPr lang="en-US" sz="800" baseline="0" dirty="0">
                <a:solidFill>
                  <a:schemeClr val="bg1">
                    <a:lumMod val="65000"/>
                  </a:schemeClr>
                </a:solidFill>
                <a:latin typeface="Myriad Pro" panose="020B0503030403020204" pitchFamily="34" charset="0"/>
              </a:rPr>
            </a:br>
            <a:r>
              <a:rPr lang="en-US" sz="800" baseline="0" dirty="0">
                <a:solidFill>
                  <a:schemeClr val="bg1">
                    <a:lumMod val="65000"/>
                  </a:schemeClr>
                </a:solidFill>
                <a:latin typeface="Myriad Pro" panose="020B0503030403020204" pitchFamily="34" charset="0"/>
              </a:rPr>
              <a:t>universities and </a:t>
            </a:r>
            <a:r>
              <a:rPr lang="en-US" sz="800" baseline="0" dirty="0" err="1">
                <a:solidFill>
                  <a:schemeClr val="bg1">
                    <a:lumMod val="65000"/>
                  </a:schemeClr>
                </a:solidFill>
                <a:latin typeface="Myriad Pro" panose="020B0503030403020204" pitchFamily="34" charset="0"/>
              </a:rPr>
              <a:t>NordForsk</a:t>
            </a:r>
            <a:r>
              <a:rPr lang="en-US" sz="800" baseline="0" dirty="0">
                <a:solidFill>
                  <a:schemeClr val="bg1">
                    <a:lumMod val="65000"/>
                  </a:schemeClr>
                </a:solidFill>
                <a:latin typeface="Myriad Pro" panose="020B0503030403020204" pitchFamily="34" charset="0"/>
              </a:rPr>
              <a:t> via the Nordic University Hub grant no. </a:t>
            </a:r>
            <a:r>
              <a:rPr lang="is-IS" sz="800" baseline="0" dirty="0">
                <a:solidFill>
                  <a:schemeClr val="bg1">
                    <a:lumMod val="65000"/>
                  </a:schemeClr>
                </a:solidFill>
                <a:latin typeface="Myriad Pro" panose="020B0503030403020204" pitchFamily="34" charset="0"/>
              </a:rPr>
              <a:t>86220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Myriad Pro" panose="020B0503030403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E4D41F0-B4BF-6742-AC3A-D8D196D79B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24550" y="3304568"/>
            <a:ext cx="722376" cy="7223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8FF2FBC-5150-7B44-B3B8-7BDF0472AA17}"/>
              </a:ext>
            </a:extLst>
          </p:cNvPr>
          <p:cNvSpPr txBox="1"/>
          <p:nvPr/>
        </p:nvSpPr>
        <p:spPr>
          <a:xfrm>
            <a:off x="914399" y="452546"/>
            <a:ext cx="42592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We are interested in your proposal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We have broad competences in several areas related to IoT and Cyber-Physical Systems. We have a large network of industrial contacts in Scandinavia and we can bring into the proposal companies with relevant use-cases.</a:t>
            </a:r>
            <a:endParaRPr lang="sv-SE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 </a:t>
            </a:r>
            <a:endParaRPr lang="sv-SE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We already have experience with ECSEL and H2020 projects: we are participating in several ECSEL and H2020 projects at all levels, from coordinator to WP leader and partner. 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We have the required administrative support to help us in participating in proposals and projects. 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i="1" dirty="0">
                <a:solidFill>
                  <a:schemeClr val="bg1"/>
                </a:solidFill>
              </a:rPr>
              <a:t>See the list of topics and contact points on the other side of this flyer.</a:t>
            </a:r>
            <a:endParaRPr lang="sv-SE" sz="1600" i="1" dirty="0">
              <a:solidFill>
                <a:schemeClr val="bg1"/>
              </a:solidFill>
            </a:endParaRPr>
          </a:p>
          <a:p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890B0A-B8A8-4043-AEAC-C907918CA8A4}"/>
              </a:ext>
            </a:extLst>
          </p:cNvPr>
          <p:cNvSpPr txBox="1"/>
          <p:nvPr/>
        </p:nvSpPr>
        <p:spPr>
          <a:xfrm>
            <a:off x="2201218" y="5782589"/>
            <a:ext cx="47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Nordic University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Hub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on Industrial IoT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brings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together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the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main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groups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Nordic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countries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We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have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large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network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expertise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key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areas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Industrial IoT and Cyber-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Physical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Systems.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See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more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</a:t>
            </a:r>
            <a:r>
              <a:rPr lang="sv-SE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nordic-iot.org</a:t>
            </a:r>
            <a:r>
              <a:rPr lang="sv-S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480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AB0F1-EABB-F040-BBFF-812FE15DE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830" y="15206"/>
            <a:ext cx="4935299" cy="5463071"/>
          </a:xfrm>
        </p:spPr>
        <p:txBody>
          <a:bodyPr>
            <a:no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Time-Sensitive Networking (TSN): Timing analysis and configuration (routing, scheduling)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Prof. Paul Pop, Technical University of Denmark, paupo@dtu.dk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Cloud Robotics</a:t>
            </a:r>
            <a:br>
              <a:rPr lang="en-US" sz="1500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Prof. Anders </a:t>
            </a:r>
            <a:r>
              <a:rPr lang="en-US" sz="1500" dirty="0" err="1">
                <a:solidFill>
                  <a:schemeClr val="bg1"/>
                </a:solidFill>
              </a:rPr>
              <a:t>Robertsson</a:t>
            </a:r>
            <a:r>
              <a:rPr lang="en-US" sz="1500" dirty="0">
                <a:solidFill>
                  <a:schemeClr val="bg1"/>
                </a:solidFill>
              </a:rPr>
              <a:t>, Lund University, anders.robertsson@control.lth.se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Control over and of the Edge/Fog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Prof. Karl-Erik </a:t>
            </a:r>
            <a:r>
              <a:rPr lang="en-US" sz="1500" dirty="0" err="1">
                <a:solidFill>
                  <a:schemeClr val="bg1"/>
                </a:solidFill>
              </a:rPr>
              <a:t>Årzén</a:t>
            </a:r>
            <a:r>
              <a:rPr lang="en-US" sz="1500" dirty="0">
                <a:solidFill>
                  <a:schemeClr val="bg1"/>
                </a:solidFill>
              </a:rPr>
              <a:t>, Lund University, karlerik@control.lth.se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LPWAN technologies for Industrial IoT applications </a:t>
            </a:r>
            <a:r>
              <a:rPr lang="en-US" sz="1500" dirty="0">
                <a:solidFill>
                  <a:schemeClr val="bg1"/>
                </a:solidFill>
              </a:rPr>
              <a:t>Assoc. Prof. Michael Berger, Technical University of Denmark, msbe@fotonik.dtu.dk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Parallel embedded computing, machine learning (applications)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Assoc. Prof. Flavius </a:t>
            </a:r>
            <a:r>
              <a:rPr lang="en-US" sz="1500" dirty="0" err="1">
                <a:solidFill>
                  <a:schemeClr val="bg1"/>
                </a:solidFill>
              </a:rPr>
              <a:t>Gruian</a:t>
            </a:r>
            <a:r>
              <a:rPr lang="en-US" sz="1500" dirty="0">
                <a:solidFill>
                  <a:schemeClr val="bg1"/>
                </a:solidFill>
              </a:rPr>
              <a:t>, Lund University, flavius.gruian@cs.lth.se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Resilient (software and hardware) architectures for Cyber-Physical Systems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Prof. Martin </a:t>
            </a:r>
            <a:r>
              <a:rPr lang="en-US" sz="1500" dirty="0" err="1">
                <a:solidFill>
                  <a:schemeClr val="bg1"/>
                </a:solidFill>
              </a:rPr>
              <a:t>Törngren</a:t>
            </a:r>
            <a:r>
              <a:rPr lang="en-US" sz="1500" dirty="0">
                <a:solidFill>
                  <a:schemeClr val="bg1"/>
                </a:solidFill>
              </a:rPr>
              <a:t>, martint@kth.se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Time-predictable multicore architectures: hardware implementation and worst-case execution time analysis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Assoc. Prof. Martin </a:t>
            </a:r>
            <a:r>
              <a:rPr lang="en-US" sz="1500" dirty="0" err="1">
                <a:solidFill>
                  <a:schemeClr val="bg1"/>
                </a:solidFill>
              </a:rPr>
              <a:t>Schoeberl</a:t>
            </a:r>
            <a:r>
              <a:rPr lang="en-US" sz="1500" dirty="0">
                <a:solidFill>
                  <a:schemeClr val="bg1"/>
                </a:solidFill>
              </a:rPr>
              <a:t>, Technical University of Denmark, masca@dtu.dk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Computation management at the Fog/Edge (especially for sensing applications)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Sen. Lect. </a:t>
            </a:r>
            <a:r>
              <a:rPr lang="en-US" sz="1500" dirty="0" err="1">
                <a:solidFill>
                  <a:schemeClr val="bg1"/>
                </a:solidFill>
              </a:rPr>
              <a:t>Vesa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Hirvisalo</a:t>
            </a:r>
            <a:r>
              <a:rPr lang="en-US" sz="1500" dirty="0">
                <a:solidFill>
                  <a:schemeClr val="bg1"/>
                </a:solidFill>
              </a:rPr>
              <a:t>, </a:t>
            </a:r>
            <a:r>
              <a:rPr lang="en-US" sz="1500" dirty="0" err="1">
                <a:solidFill>
                  <a:schemeClr val="bg1"/>
                </a:solidFill>
              </a:rPr>
              <a:t>AaltoUniversity</a:t>
            </a:r>
            <a:r>
              <a:rPr lang="en-US" sz="1500" dirty="0">
                <a:solidFill>
                  <a:schemeClr val="bg1"/>
                </a:solidFill>
              </a:rPr>
              <a:t>, vesa.hirvisalo@aalto.fi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22BE1-C7EB-0E45-9CF2-F2CAABE60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1778" y="15205"/>
            <a:ext cx="4725039" cy="5463071"/>
          </a:xfrm>
        </p:spPr>
        <p:txBody>
          <a:bodyPr>
            <a:no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Functional interface to test, tune and configure ICs through their lifetime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Prof. Erik Larsson, Lund University, erik.larsson@eit.lth.se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Fog/Edge Computing and Industrial IoT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Prof. Paul Pop, Technical University of Denmark, paupo@dtu.dk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Security and Privacy for IoT, including blockchain technologies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Assoc. Prof. Nicola </a:t>
            </a:r>
            <a:r>
              <a:rPr lang="en-US" sz="1500" dirty="0" err="1">
                <a:solidFill>
                  <a:schemeClr val="bg1"/>
                </a:solidFill>
              </a:rPr>
              <a:t>Dragoni</a:t>
            </a:r>
            <a:r>
              <a:rPr lang="en-US" sz="1500" dirty="0">
                <a:solidFill>
                  <a:schemeClr val="bg1"/>
                </a:solidFill>
              </a:rPr>
              <a:t>, Technical University of Denmark, ndra@dtu.dk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Platforms for IoT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Prof. Jens Sparsø, Technical University of Denmark, jspa@dtu.dk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Health IoT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Prof. Jan Madsen, Technical University of Denmark, jama@dtu.dk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Communications Infrastructure for IoT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Assoc. Prof. Michael S. Berger, Technical University of Denmark, msbe@fotonik.dtu.dk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5G-based steering of Unmanned Aerial Vehicles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Prof. Tarik </a:t>
            </a:r>
            <a:r>
              <a:rPr lang="en-US" sz="1500" dirty="0" err="1">
                <a:solidFill>
                  <a:schemeClr val="bg1"/>
                </a:solidFill>
              </a:rPr>
              <a:t>Taleb</a:t>
            </a:r>
            <a:r>
              <a:rPr lang="en-US" sz="1500" dirty="0">
                <a:solidFill>
                  <a:schemeClr val="bg1"/>
                </a:solidFill>
              </a:rPr>
              <a:t>, Aalto University, tarik.taleb@aalto.fi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Cooperative driving based on 5G communications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Prof. Xiao Yu , Aalto University, yu.xiao@aalto.fi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Information security  for operational safety in Industry 4.0 based production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Prof Amund </a:t>
            </a:r>
            <a:r>
              <a:rPr lang="en-US" sz="1500" dirty="0" err="1">
                <a:solidFill>
                  <a:schemeClr val="bg1"/>
                </a:solidFill>
              </a:rPr>
              <a:t>Skavhaug</a:t>
            </a:r>
            <a:r>
              <a:rPr lang="en-US" sz="1500" dirty="0">
                <a:solidFill>
                  <a:schemeClr val="bg1"/>
                </a:solidFill>
              </a:rPr>
              <a:t>, NTNU, amund.skavhaug@ntnu.no</a:t>
            </a:r>
          </a:p>
          <a:p>
            <a:pPr marL="0" indent="0">
              <a:buNone/>
            </a:pPr>
            <a:br>
              <a:rPr lang="en-US" sz="1500" dirty="0"/>
            </a:br>
            <a:endParaRPr lang="sv-SE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53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105</Words>
  <Application>Microsoft Office PowerPoint</Application>
  <PresentationFormat>A4 Paper (210x297 mm)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Pop</dc:creator>
  <cp:lastModifiedBy>Ivan</cp:lastModifiedBy>
  <cp:revision>16</cp:revision>
  <cp:lastPrinted>2018-11-19T11:11:16Z</cp:lastPrinted>
  <dcterms:created xsi:type="dcterms:W3CDTF">2018-11-14T14:16:29Z</dcterms:created>
  <dcterms:modified xsi:type="dcterms:W3CDTF">2018-11-19T11:14:31Z</dcterms:modified>
</cp:coreProperties>
</file>